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65" r:id="rId2"/>
    <p:sldId id="260" r:id="rId3"/>
    <p:sldId id="312" r:id="rId4"/>
    <p:sldId id="257" r:id="rId5"/>
    <p:sldId id="310" r:id="rId6"/>
    <p:sldId id="314" r:id="rId7"/>
    <p:sldId id="313" r:id="rId8"/>
    <p:sldId id="311" r:id="rId9"/>
    <p:sldId id="299" r:id="rId10"/>
    <p:sldId id="276" r:id="rId11"/>
    <p:sldId id="256" r:id="rId12"/>
    <p:sldId id="307" r:id="rId13"/>
    <p:sldId id="304" r:id="rId14"/>
    <p:sldId id="305" r:id="rId15"/>
    <p:sldId id="302" r:id="rId16"/>
    <p:sldId id="306" r:id="rId17"/>
    <p:sldId id="271" r:id="rId18"/>
    <p:sldId id="279" r:id="rId19"/>
    <p:sldId id="290" r:id="rId20"/>
    <p:sldId id="282" r:id="rId21"/>
    <p:sldId id="285" r:id="rId22"/>
    <p:sldId id="293" r:id="rId23"/>
    <p:sldId id="287" r:id="rId24"/>
    <p:sldId id="264" r:id="rId25"/>
    <p:sldId id="274" r:id="rId26"/>
    <p:sldId id="316" r:id="rId27"/>
    <p:sldId id="263" r:id="rId28"/>
    <p:sldId id="315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13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154BD-73C5-42EE-8EA9-2D38DE99099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E5273B-CFAA-4E31-BC2F-CBA78429B13E}">
      <dgm:prSet phldrT="[Text]"/>
      <dgm:spPr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Energy</a:t>
          </a:r>
          <a:endParaRPr lang="en-US" dirty="0"/>
        </a:p>
      </dgm:t>
    </dgm:pt>
    <dgm:pt modelId="{06D42B0C-4922-477B-81C6-7D183AD97778}" type="parTrans" cxnId="{DE8781D2-1E77-4E4D-BF95-1AC63707F6C6}">
      <dgm:prSet/>
      <dgm:spPr/>
      <dgm:t>
        <a:bodyPr/>
        <a:lstStyle/>
        <a:p>
          <a:endParaRPr lang="en-US"/>
        </a:p>
      </dgm:t>
    </dgm:pt>
    <dgm:pt modelId="{56B58629-6A25-4D5D-91E2-49DB3AFAED12}" type="sibTrans" cxnId="{DE8781D2-1E77-4E4D-BF95-1AC63707F6C6}">
      <dgm:prSet/>
      <dgm:spPr>
        <a:solidFill>
          <a:srgbClr val="C00000"/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AE779519-65E8-4BD4-95A3-BDEF6FF176C9}">
      <dgm:prSet phldrT="[Text]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Water</a:t>
          </a:r>
          <a:endParaRPr lang="en-US" dirty="0"/>
        </a:p>
      </dgm:t>
    </dgm:pt>
    <dgm:pt modelId="{46FD5408-8A57-4880-90E1-98820FDBB2CE}" type="parTrans" cxnId="{32F77D94-3E0A-4A21-A300-58372A66229B}">
      <dgm:prSet/>
      <dgm:spPr/>
      <dgm:t>
        <a:bodyPr/>
        <a:lstStyle/>
        <a:p>
          <a:endParaRPr lang="en-US"/>
        </a:p>
      </dgm:t>
    </dgm:pt>
    <dgm:pt modelId="{2293BB48-4987-42A4-AB7F-9508D3C07626}" type="sibTrans" cxnId="{32F77D94-3E0A-4A21-A300-58372A66229B}">
      <dgm:prSet/>
      <dgm:spPr>
        <a:solidFill>
          <a:srgbClr val="C00000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4A824B32-3445-4FE4-968F-15D8AD65EF71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Agricultural Production</a:t>
          </a:r>
          <a:endParaRPr lang="en-US" dirty="0"/>
        </a:p>
      </dgm:t>
    </dgm:pt>
    <dgm:pt modelId="{62FB956F-557B-4103-B5F9-722916585E62}" type="parTrans" cxnId="{1A184F7A-ACAC-47A7-94F6-6AD1E8846971}">
      <dgm:prSet/>
      <dgm:spPr/>
      <dgm:t>
        <a:bodyPr/>
        <a:lstStyle/>
        <a:p>
          <a:endParaRPr lang="en-US"/>
        </a:p>
      </dgm:t>
    </dgm:pt>
    <dgm:pt modelId="{CBF2D2D3-0CC1-4858-AFE9-87B131BB8722}" type="sibTrans" cxnId="{1A184F7A-ACAC-47A7-94F6-6AD1E8846971}">
      <dgm:prSet/>
      <dgm:spPr>
        <a:solidFill>
          <a:srgbClr val="C00000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C0D13C0F-2749-424C-A4A7-879DE8D30A93}">
      <dgm:prSet phldrT="[Text]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347B10EC-C9CD-4365-B2EE-E63E46EFF721}" type="parTrans" cxnId="{54844D07-FD99-4335-BF68-BD4F7C6BA5EB}">
      <dgm:prSet/>
      <dgm:spPr/>
      <dgm:t>
        <a:bodyPr/>
        <a:lstStyle/>
        <a:p>
          <a:endParaRPr lang="en-US"/>
        </a:p>
      </dgm:t>
    </dgm:pt>
    <dgm:pt modelId="{244118CD-D247-45DC-93F2-5D4F1F67771C}" type="sibTrans" cxnId="{54844D07-FD99-4335-BF68-BD4F7C6BA5EB}">
      <dgm:prSet/>
      <dgm:spPr>
        <a:solidFill>
          <a:srgbClr val="C0000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A6A210C9-19EC-4817-8710-B60241E0FCEB}">
      <dgm:prSet phldrT="[Text]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Health</a:t>
          </a:r>
          <a:endParaRPr lang="en-US" dirty="0"/>
        </a:p>
      </dgm:t>
    </dgm:pt>
    <dgm:pt modelId="{96B37AD1-A755-458A-88CB-52824DFC3F71}" type="parTrans" cxnId="{293D0CAA-5B6A-4257-8BCA-4576F4A93C4B}">
      <dgm:prSet/>
      <dgm:spPr/>
      <dgm:t>
        <a:bodyPr/>
        <a:lstStyle/>
        <a:p>
          <a:endParaRPr lang="en-US"/>
        </a:p>
      </dgm:t>
    </dgm:pt>
    <dgm:pt modelId="{1BA33556-27BD-4085-9CEC-A1B34DAD8361}" type="sibTrans" cxnId="{293D0CAA-5B6A-4257-8BCA-4576F4A93C4B}">
      <dgm:prSet/>
      <dgm:spPr>
        <a:solidFill>
          <a:srgbClr val="C00000"/>
        </a:solidFill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EFE511BD-7FE2-4C5B-BD32-AD9D5230F55F}">
      <dgm:prSet custT="1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dirty="0" smtClean="0"/>
            <a:t>Infrastructure</a:t>
          </a:r>
          <a:endParaRPr lang="en-US" sz="1200" dirty="0"/>
        </a:p>
      </dgm:t>
    </dgm:pt>
    <dgm:pt modelId="{A6146E91-1187-4138-B911-E5751D917FD3}" type="parTrans" cxnId="{18811C3F-A373-4D72-8CFC-F8CF27142E4D}">
      <dgm:prSet/>
      <dgm:spPr/>
      <dgm:t>
        <a:bodyPr/>
        <a:lstStyle/>
        <a:p>
          <a:endParaRPr lang="en-US"/>
        </a:p>
      </dgm:t>
    </dgm:pt>
    <dgm:pt modelId="{72F64795-7F03-4F09-A6AC-B89DB3B5DF26}" type="sibTrans" cxnId="{18811C3F-A373-4D72-8CFC-F8CF27142E4D}">
      <dgm:prSet/>
      <dgm:spPr>
        <a:solidFill>
          <a:srgbClr val="C0000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53057377-CFDB-4400-8E67-02B2391D9A6D}" type="pres">
      <dgm:prSet presAssocID="{209154BD-73C5-42EE-8EA9-2D38DE99099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C89B94-87CD-44D0-A6B6-71844D6F48A9}" type="pres">
      <dgm:prSet presAssocID="{EFE511BD-7FE2-4C5B-BD32-AD9D5230F55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B251DF-8926-44D0-9CC0-9F4B64703BE4}" type="pres">
      <dgm:prSet presAssocID="{72F64795-7F03-4F09-A6AC-B89DB3B5DF2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DEADDD10-64C0-41FB-99D3-3AA5CCFBD423}" type="pres">
      <dgm:prSet presAssocID="{72F64795-7F03-4F09-A6AC-B89DB3B5DF2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20BC5FB9-3385-41B8-AD09-17C92B3C4997}" type="pres">
      <dgm:prSet presAssocID="{7EE5273B-CFAA-4E31-BC2F-CBA78429B13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DC1FE-613D-4610-9D0E-6F269D4AFE7E}" type="pres">
      <dgm:prSet presAssocID="{56B58629-6A25-4D5D-91E2-49DB3AFAED12}" presName="sibTrans" presStyleLbl="sibTrans2D1" presStyleIdx="1" presStyleCnt="6"/>
      <dgm:spPr/>
      <dgm:t>
        <a:bodyPr/>
        <a:lstStyle/>
        <a:p>
          <a:endParaRPr lang="en-US"/>
        </a:p>
      </dgm:t>
    </dgm:pt>
    <dgm:pt modelId="{94A01806-DB22-42F3-853B-BF42A65AA6DA}" type="pres">
      <dgm:prSet presAssocID="{56B58629-6A25-4D5D-91E2-49DB3AFAED12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724C7CA0-E94C-4201-B5CC-BD093DE950FD}" type="pres">
      <dgm:prSet presAssocID="{AE779519-65E8-4BD4-95A3-BDEF6FF176C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63751-8BF4-4FC7-B204-A6A9E46A5E11}" type="pres">
      <dgm:prSet presAssocID="{2293BB48-4987-42A4-AB7F-9508D3C07626}" presName="sibTrans" presStyleLbl="sibTrans2D1" presStyleIdx="2" presStyleCnt="6"/>
      <dgm:spPr/>
      <dgm:t>
        <a:bodyPr/>
        <a:lstStyle/>
        <a:p>
          <a:endParaRPr lang="en-US"/>
        </a:p>
      </dgm:t>
    </dgm:pt>
    <dgm:pt modelId="{24BFCD21-5C19-4131-AEDF-A8A372025C36}" type="pres">
      <dgm:prSet presAssocID="{2293BB48-4987-42A4-AB7F-9508D3C07626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17F48E84-8A30-4C69-A9D5-A20A4E7E57D7}" type="pres">
      <dgm:prSet presAssocID="{4A824B32-3445-4FE4-968F-15D8AD65EF7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722AA0-E89A-4F50-88AA-FE16C1E4C0CB}" type="pres">
      <dgm:prSet presAssocID="{CBF2D2D3-0CC1-4858-AFE9-87B131BB8722}" presName="sibTrans" presStyleLbl="sibTrans2D1" presStyleIdx="3" presStyleCnt="6"/>
      <dgm:spPr/>
      <dgm:t>
        <a:bodyPr/>
        <a:lstStyle/>
        <a:p>
          <a:endParaRPr lang="en-US"/>
        </a:p>
      </dgm:t>
    </dgm:pt>
    <dgm:pt modelId="{CBEDD76F-9A75-4286-80F5-DAF20D3C160A}" type="pres">
      <dgm:prSet presAssocID="{CBF2D2D3-0CC1-4858-AFE9-87B131BB8722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94BC8974-95B1-4883-B24D-8A6C2E8300C8}" type="pres">
      <dgm:prSet presAssocID="{C0D13C0F-2749-424C-A4A7-879DE8D30A9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7D8DC-3CB5-432F-B3E4-A421E864BAB8}" type="pres">
      <dgm:prSet presAssocID="{244118CD-D247-45DC-93F2-5D4F1F67771C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DA39858-526D-4165-9BE2-47C35DC9249F}" type="pres">
      <dgm:prSet presAssocID="{244118CD-D247-45DC-93F2-5D4F1F67771C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92F59C3F-F797-41E8-A351-D02EA241CDE5}" type="pres">
      <dgm:prSet presAssocID="{A6A210C9-19EC-4817-8710-B60241E0FCE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54E92-67D5-4E88-989C-A944C86E086C}" type="pres">
      <dgm:prSet presAssocID="{1BA33556-27BD-4085-9CEC-A1B34DAD8361}" presName="sibTrans" presStyleLbl="sibTrans2D1" presStyleIdx="5" presStyleCnt="6"/>
      <dgm:spPr/>
      <dgm:t>
        <a:bodyPr/>
        <a:lstStyle/>
        <a:p>
          <a:endParaRPr lang="en-US"/>
        </a:p>
      </dgm:t>
    </dgm:pt>
    <dgm:pt modelId="{709C11A5-17D3-4207-948C-C13DE71EEF91}" type="pres">
      <dgm:prSet presAssocID="{1BA33556-27BD-4085-9CEC-A1B34DAD8361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32F77D94-3E0A-4A21-A300-58372A66229B}" srcId="{209154BD-73C5-42EE-8EA9-2D38DE990991}" destId="{AE779519-65E8-4BD4-95A3-BDEF6FF176C9}" srcOrd="2" destOrd="0" parTransId="{46FD5408-8A57-4880-90E1-98820FDBB2CE}" sibTransId="{2293BB48-4987-42A4-AB7F-9508D3C07626}"/>
    <dgm:cxn modelId="{5B0C43BC-453F-4FF5-968E-FD0F4569F213}" type="presOf" srcId="{72F64795-7F03-4F09-A6AC-B89DB3B5DF26}" destId="{DEADDD10-64C0-41FB-99D3-3AA5CCFBD423}" srcOrd="1" destOrd="0" presId="urn:microsoft.com/office/officeart/2005/8/layout/cycle2"/>
    <dgm:cxn modelId="{449FAF82-4CD2-4509-9C6D-1A3B3B6F2972}" type="presOf" srcId="{C0D13C0F-2749-424C-A4A7-879DE8D30A93}" destId="{94BC8974-95B1-4883-B24D-8A6C2E8300C8}" srcOrd="0" destOrd="0" presId="urn:microsoft.com/office/officeart/2005/8/layout/cycle2"/>
    <dgm:cxn modelId="{DE8781D2-1E77-4E4D-BF95-1AC63707F6C6}" srcId="{209154BD-73C5-42EE-8EA9-2D38DE990991}" destId="{7EE5273B-CFAA-4E31-BC2F-CBA78429B13E}" srcOrd="1" destOrd="0" parTransId="{06D42B0C-4922-477B-81C6-7D183AD97778}" sibTransId="{56B58629-6A25-4D5D-91E2-49DB3AFAED12}"/>
    <dgm:cxn modelId="{E83F55BA-A30C-4431-9DFB-1087D29F239A}" type="presOf" srcId="{56B58629-6A25-4D5D-91E2-49DB3AFAED12}" destId="{94A01806-DB22-42F3-853B-BF42A65AA6DA}" srcOrd="1" destOrd="0" presId="urn:microsoft.com/office/officeart/2005/8/layout/cycle2"/>
    <dgm:cxn modelId="{C0B59AFD-F784-439B-8FB7-3CF5EBA126F9}" type="presOf" srcId="{EFE511BD-7FE2-4C5B-BD32-AD9D5230F55F}" destId="{F8C89B94-87CD-44D0-A6B6-71844D6F48A9}" srcOrd="0" destOrd="0" presId="urn:microsoft.com/office/officeart/2005/8/layout/cycle2"/>
    <dgm:cxn modelId="{0D8254AA-B901-4F80-80A8-4FE80FD2A159}" type="presOf" srcId="{209154BD-73C5-42EE-8EA9-2D38DE990991}" destId="{53057377-CFDB-4400-8E67-02B2391D9A6D}" srcOrd="0" destOrd="0" presId="urn:microsoft.com/office/officeart/2005/8/layout/cycle2"/>
    <dgm:cxn modelId="{80B91CD9-FD4F-40A6-8070-2F8FA213DA61}" type="presOf" srcId="{244118CD-D247-45DC-93F2-5D4F1F67771C}" destId="{6DA39858-526D-4165-9BE2-47C35DC9249F}" srcOrd="1" destOrd="0" presId="urn:microsoft.com/office/officeart/2005/8/layout/cycle2"/>
    <dgm:cxn modelId="{DA223300-90B4-4C57-8AA7-17212DDC2EDC}" type="presOf" srcId="{AE779519-65E8-4BD4-95A3-BDEF6FF176C9}" destId="{724C7CA0-E94C-4201-B5CC-BD093DE950FD}" srcOrd="0" destOrd="0" presId="urn:microsoft.com/office/officeart/2005/8/layout/cycle2"/>
    <dgm:cxn modelId="{F5FE30F8-201B-4C1D-B57E-71E7A1C5641D}" type="presOf" srcId="{7EE5273B-CFAA-4E31-BC2F-CBA78429B13E}" destId="{20BC5FB9-3385-41B8-AD09-17C92B3C4997}" srcOrd="0" destOrd="0" presId="urn:microsoft.com/office/officeart/2005/8/layout/cycle2"/>
    <dgm:cxn modelId="{58CDA971-29B0-4DCA-8D35-F97E887675FE}" type="presOf" srcId="{2293BB48-4987-42A4-AB7F-9508D3C07626}" destId="{85463751-8BF4-4FC7-B204-A6A9E46A5E11}" srcOrd="0" destOrd="0" presId="urn:microsoft.com/office/officeart/2005/8/layout/cycle2"/>
    <dgm:cxn modelId="{88C258D6-4C38-4D2C-A2C3-12B0961B98BF}" type="presOf" srcId="{72F64795-7F03-4F09-A6AC-B89DB3B5DF26}" destId="{7FB251DF-8926-44D0-9CC0-9F4B64703BE4}" srcOrd="0" destOrd="0" presId="urn:microsoft.com/office/officeart/2005/8/layout/cycle2"/>
    <dgm:cxn modelId="{37063AED-6DAF-44CA-9521-79DCF3148063}" type="presOf" srcId="{56B58629-6A25-4D5D-91E2-49DB3AFAED12}" destId="{1B4DC1FE-613D-4610-9D0E-6F269D4AFE7E}" srcOrd="0" destOrd="0" presId="urn:microsoft.com/office/officeart/2005/8/layout/cycle2"/>
    <dgm:cxn modelId="{293D0CAA-5B6A-4257-8BCA-4576F4A93C4B}" srcId="{209154BD-73C5-42EE-8EA9-2D38DE990991}" destId="{A6A210C9-19EC-4817-8710-B60241E0FCEB}" srcOrd="5" destOrd="0" parTransId="{96B37AD1-A755-458A-88CB-52824DFC3F71}" sibTransId="{1BA33556-27BD-4085-9CEC-A1B34DAD8361}"/>
    <dgm:cxn modelId="{01E629F0-D438-4357-9111-09CAE7680D59}" type="presOf" srcId="{CBF2D2D3-0CC1-4858-AFE9-87B131BB8722}" destId="{56722AA0-E89A-4F50-88AA-FE16C1E4C0CB}" srcOrd="0" destOrd="0" presId="urn:microsoft.com/office/officeart/2005/8/layout/cycle2"/>
    <dgm:cxn modelId="{EB0C300F-697C-49E9-8519-D2FB0A777A99}" type="presOf" srcId="{CBF2D2D3-0CC1-4858-AFE9-87B131BB8722}" destId="{CBEDD76F-9A75-4286-80F5-DAF20D3C160A}" srcOrd="1" destOrd="0" presId="urn:microsoft.com/office/officeart/2005/8/layout/cycle2"/>
    <dgm:cxn modelId="{F1616A71-B5D9-4EF0-858D-4DE891315C9D}" type="presOf" srcId="{1BA33556-27BD-4085-9CEC-A1B34DAD8361}" destId="{709C11A5-17D3-4207-948C-C13DE71EEF91}" srcOrd="1" destOrd="0" presId="urn:microsoft.com/office/officeart/2005/8/layout/cycle2"/>
    <dgm:cxn modelId="{AE071FFD-F6EF-46CD-86C3-A1621F0AF757}" type="presOf" srcId="{2293BB48-4987-42A4-AB7F-9508D3C07626}" destId="{24BFCD21-5C19-4131-AEDF-A8A372025C36}" srcOrd="1" destOrd="0" presId="urn:microsoft.com/office/officeart/2005/8/layout/cycle2"/>
    <dgm:cxn modelId="{148E60EC-F93C-4422-A518-46907AA47DE2}" type="presOf" srcId="{4A824B32-3445-4FE4-968F-15D8AD65EF71}" destId="{17F48E84-8A30-4C69-A9D5-A20A4E7E57D7}" srcOrd="0" destOrd="0" presId="urn:microsoft.com/office/officeart/2005/8/layout/cycle2"/>
    <dgm:cxn modelId="{1A184F7A-ACAC-47A7-94F6-6AD1E8846971}" srcId="{209154BD-73C5-42EE-8EA9-2D38DE990991}" destId="{4A824B32-3445-4FE4-968F-15D8AD65EF71}" srcOrd="3" destOrd="0" parTransId="{62FB956F-557B-4103-B5F9-722916585E62}" sibTransId="{CBF2D2D3-0CC1-4858-AFE9-87B131BB8722}"/>
    <dgm:cxn modelId="{877B9C87-DC74-4E01-B071-6CF202A8D76F}" type="presOf" srcId="{244118CD-D247-45DC-93F2-5D4F1F67771C}" destId="{3FD7D8DC-3CB5-432F-B3E4-A421E864BAB8}" srcOrd="0" destOrd="0" presId="urn:microsoft.com/office/officeart/2005/8/layout/cycle2"/>
    <dgm:cxn modelId="{18811C3F-A373-4D72-8CFC-F8CF27142E4D}" srcId="{209154BD-73C5-42EE-8EA9-2D38DE990991}" destId="{EFE511BD-7FE2-4C5B-BD32-AD9D5230F55F}" srcOrd="0" destOrd="0" parTransId="{A6146E91-1187-4138-B911-E5751D917FD3}" sibTransId="{72F64795-7F03-4F09-A6AC-B89DB3B5DF26}"/>
    <dgm:cxn modelId="{3D8AFACA-3804-440F-AC86-0968B47FA0D3}" type="presOf" srcId="{1BA33556-27BD-4085-9CEC-A1B34DAD8361}" destId="{95B54E92-67D5-4E88-989C-A944C86E086C}" srcOrd="0" destOrd="0" presId="urn:microsoft.com/office/officeart/2005/8/layout/cycle2"/>
    <dgm:cxn modelId="{9497D458-BF9A-4A63-B82A-DF48FDBB2F5B}" type="presOf" srcId="{A6A210C9-19EC-4817-8710-B60241E0FCEB}" destId="{92F59C3F-F797-41E8-A351-D02EA241CDE5}" srcOrd="0" destOrd="0" presId="urn:microsoft.com/office/officeart/2005/8/layout/cycle2"/>
    <dgm:cxn modelId="{54844D07-FD99-4335-BF68-BD4F7C6BA5EB}" srcId="{209154BD-73C5-42EE-8EA9-2D38DE990991}" destId="{C0D13C0F-2749-424C-A4A7-879DE8D30A93}" srcOrd="4" destOrd="0" parTransId="{347B10EC-C9CD-4365-B2EE-E63E46EFF721}" sibTransId="{244118CD-D247-45DC-93F2-5D4F1F67771C}"/>
    <dgm:cxn modelId="{BC7CD1BA-F16A-4C83-BBB3-638F0A48141D}" type="presParOf" srcId="{53057377-CFDB-4400-8E67-02B2391D9A6D}" destId="{F8C89B94-87CD-44D0-A6B6-71844D6F48A9}" srcOrd="0" destOrd="0" presId="urn:microsoft.com/office/officeart/2005/8/layout/cycle2"/>
    <dgm:cxn modelId="{494C82A7-A6B0-4B2D-99FA-D645314688D1}" type="presParOf" srcId="{53057377-CFDB-4400-8E67-02B2391D9A6D}" destId="{7FB251DF-8926-44D0-9CC0-9F4B64703BE4}" srcOrd="1" destOrd="0" presId="urn:microsoft.com/office/officeart/2005/8/layout/cycle2"/>
    <dgm:cxn modelId="{9E9B5015-632E-4EBB-AFE0-E2ACFFF84D7C}" type="presParOf" srcId="{7FB251DF-8926-44D0-9CC0-9F4B64703BE4}" destId="{DEADDD10-64C0-41FB-99D3-3AA5CCFBD423}" srcOrd="0" destOrd="0" presId="urn:microsoft.com/office/officeart/2005/8/layout/cycle2"/>
    <dgm:cxn modelId="{2E26E0A8-3CF4-4E3E-A4E5-548DD6C4E2E1}" type="presParOf" srcId="{53057377-CFDB-4400-8E67-02B2391D9A6D}" destId="{20BC5FB9-3385-41B8-AD09-17C92B3C4997}" srcOrd="2" destOrd="0" presId="urn:microsoft.com/office/officeart/2005/8/layout/cycle2"/>
    <dgm:cxn modelId="{E1992DBC-DE24-49C6-AFAC-8D85FB9B081D}" type="presParOf" srcId="{53057377-CFDB-4400-8E67-02B2391D9A6D}" destId="{1B4DC1FE-613D-4610-9D0E-6F269D4AFE7E}" srcOrd="3" destOrd="0" presId="urn:microsoft.com/office/officeart/2005/8/layout/cycle2"/>
    <dgm:cxn modelId="{AEC25750-E3F1-41DE-A187-6774E2E8E3FE}" type="presParOf" srcId="{1B4DC1FE-613D-4610-9D0E-6F269D4AFE7E}" destId="{94A01806-DB22-42F3-853B-BF42A65AA6DA}" srcOrd="0" destOrd="0" presId="urn:microsoft.com/office/officeart/2005/8/layout/cycle2"/>
    <dgm:cxn modelId="{D22F4A45-4412-4677-9D50-A85D30F26ED9}" type="presParOf" srcId="{53057377-CFDB-4400-8E67-02B2391D9A6D}" destId="{724C7CA0-E94C-4201-B5CC-BD093DE950FD}" srcOrd="4" destOrd="0" presId="urn:microsoft.com/office/officeart/2005/8/layout/cycle2"/>
    <dgm:cxn modelId="{48EA77B8-7F62-4A51-88BC-410D23389B03}" type="presParOf" srcId="{53057377-CFDB-4400-8E67-02B2391D9A6D}" destId="{85463751-8BF4-4FC7-B204-A6A9E46A5E11}" srcOrd="5" destOrd="0" presId="urn:microsoft.com/office/officeart/2005/8/layout/cycle2"/>
    <dgm:cxn modelId="{0036B495-4337-4C46-9FFA-4FF55B0461F3}" type="presParOf" srcId="{85463751-8BF4-4FC7-B204-A6A9E46A5E11}" destId="{24BFCD21-5C19-4131-AEDF-A8A372025C36}" srcOrd="0" destOrd="0" presId="urn:microsoft.com/office/officeart/2005/8/layout/cycle2"/>
    <dgm:cxn modelId="{07B77CAE-D1B5-439A-876A-4142804D6290}" type="presParOf" srcId="{53057377-CFDB-4400-8E67-02B2391D9A6D}" destId="{17F48E84-8A30-4C69-A9D5-A20A4E7E57D7}" srcOrd="6" destOrd="0" presId="urn:microsoft.com/office/officeart/2005/8/layout/cycle2"/>
    <dgm:cxn modelId="{212095F6-52BE-485D-B7BE-5B3828512010}" type="presParOf" srcId="{53057377-CFDB-4400-8E67-02B2391D9A6D}" destId="{56722AA0-E89A-4F50-88AA-FE16C1E4C0CB}" srcOrd="7" destOrd="0" presId="urn:microsoft.com/office/officeart/2005/8/layout/cycle2"/>
    <dgm:cxn modelId="{1BED8523-54F4-4B74-BD3F-231AF96B43E7}" type="presParOf" srcId="{56722AA0-E89A-4F50-88AA-FE16C1E4C0CB}" destId="{CBEDD76F-9A75-4286-80F5-DAF20D3C160A}" srcOrd="0" destOrd="0" presId="urn:microsoft.com/office/officeart/2005/8/layout/cycle2"/>
    <dgm:cxn modelId="{DB5395B4-28E8-4FEA-A41A-2F8FD0CA9831}" type="presParOf" srcId="{53057377-CFDB-4400-8E67-02B2391D9A6D}" destId="{94BC8974-95B1-4883-B24D-8A6C2E8300C8}" srcOrd="8" destOrd="0" presId="urn:microsoft.com/office/officeart/2005/8/layout/cycle2"/>
    <dgm:cxn modelId="{8AFD9D75-4AA7-449D-85DF-9553E579E75A}" type="presParOf" srcId="{53057377-CFDB-4400-8E67-02B2391D9A6D}" destId="{3FD7D8DC-3CB5-432F-B3E4-A421E864BAB8}" srcOrd="9" destOrd="0" presId="urn:microsoft.com/office/officeart/2005/8/layout/cycle2"/>
    <dgm:cxn modelId="{64038585-E4E1-4E4B-B428-57A9AE3D5F7D}" type="presParOf" srcId="{3FD7D8DC-3CB5-432F-B3E4-A421E864BAB8}" destId="{6DA39858-526D-4165-9BE2-47C35DC9249F}" srcOrd="0" destOrd="0" presId="urn:microsoft.com/office/officeart/2005/8/layout/cycle2"/>
    <dgm:cxn modelId="{36C2E4D5-2D77-4E0E-95B8-2B763F906B62}" type="presParOf" srcId="{53057377-CFDB-4400-8E67-02B2391D9A6D}" destId="{92F59C3F-F797-41E8-A351-D02EA241CDE5}" srcOrd="10" destOrd="0" presId="urn:microsoft.com/office/officeart/2005/8/layout/cycle2"/>
    <dgm:cxn modelId="{D30A0097-2678-456C-B5CF-B0EB1EA93E85}" type="presParOf" srcId="{53057377-CFDB-4400-8E67-02B2391D9A6D}" destId="{95B54E92-67D5-4E88-989C-A944C86E086C}" srcOrd="11" destOrd="0" presId="urn:microsoft.com/office/officeart/2005/8/layout/cycle2"/>
    <dgm:cxn modelId="{5B72E285-0417-4F43-8388-B5A97DF3E4F4}" type="presParOf" srcId="{95B54E92-67D5-4E88-989C-A944C86E086C}" destId="{709C11A5-17D3-4207-948C-C13DE71EEF9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89B94-87CD-44D0-A6B6-71844D6F48A9}">
      <dsp:nvSpPr>
        <dsp:cNvPr id="0" name=""/>
        <dsp:cNvSpPr/>
      </dsp:nvSpPr>
      <dsp:spPr>
        <a:xfrm>
          <a:off x="1845282" y="1467"/>
          <a:ext cx="1262434" cy="1262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Infrastructure</a:t>
          </a:r>
          <a:endParaRPr lang="en-US" sz="1200" kern="1200" dirty="0"/>
        </a:p>
      </dsp:txBody>
      <dsp:txXfrm>
        <a:off x="2030161" y="186346"/>
        <a:ext cx="892676" cy="892676"/>
      </dsp:txXfrm>
    </dsp:sp>
    <dsp:sp modelId="{7FB251DF-8926-44D0-9CC0-9F4B64703BE4}">
      <dsp:nvSpPr>
        <dsp:cNvPr id="0" name=""/>
        <dsp:cNvSpPr/>
      </dsp:nvSpPr>
      <dsp:spPr>
        <a:xfrm rot="1800000">
          <a:off x="3121521" y="889139"/>
          <a:ext cx="336317" cy="426071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128280" y="949129"/>
        <a:ext cx="235422" cy="255643"/>
      </dsp:txXfrm>
    </dsp:sp>
    <dsp:sp modelId="{20BC5FB9-3385-41B8-AD09-17C92B3C4997}">
      <dsp:nvSpPr>
        <dsp:cNvPr id="0" name=""/>
        <dsp:cNvSpPr/>
      </dsp:nvSpPr>
      <dsp:spPr>
        <a:xfrm>
          <a:off x="3488129" y="949965"/>
          <a:ext cx="1262434" cy="1262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Energy</a:t>
          </a:r>
          <a:endParaRPr lang="en-US" sz="1600" kern="1200" dirty="0"/>
        </a:p>
      </dsp:txBody>
      <dsp:txXfrm>
        <a:off x="3673008" y="1134844"/>
        <a:ext cx="892676" cy="892676"/>
      </dsp:txXfrm>
    </dsp:sp>
    <dsp:sp modelId="{1B4DC1FE-613D-4610-9D0E-6F269D4AFE7E}">
      <dsp:nvSpPr>
        <dsp:cNvPr id="0" name=""/>
        <dsp:cNvSpPr/>
      </dsp:nvSpPr>
      <dsp:spPr>
        <a:xfrm rot="5400000">
          <a:off x="3951188" y="2307127"/>
          <a:ext cx="336317" cy="426071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4001636" y="2341894"/>
        <a:ext cx="235422" cy="255643"/>
      </dsp:txXfrm>
    </dsp:sp>
    <dsp:sp modelId="{724C7CA0-E94C-4201-B5CC-BD093DE950FD}">
      <dsp:nvSpPr>
        <dsp:cNvPr id="0" name=""/>
        <dsp:cNvSpPr/>
      </dsp:nvSpPr>
      <dsp:spPr>
        <a:xfrm>
          <a:off x="3488129" y="2846962"/>
          <a:ext cx="1262434" cy="1262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Water</a:t>
          </a:r>
          <a:endParaRPr lang="en-US" sz="1600" kern="1200" dirty="0"/>
        </a:p>
      </dsp:txBody>
      <dsp:txXfrm>
        <a:off x="3673008" y="3031841"/>
        <a:ext cx="892676" cy="892676"/>
      </dsp:txXfrm>
    </dsp:sp>
    <dsp:sp modelId="{85463751-8BF4-4FC7-B204-A6A9E46A5E11}">
      <dsp:nvSpPr>
        <dsp:cNvPr id="0" name=""/>
        <dsp:cNvSpPr/>
      </dsp:nvSpPr>
      <dsp:spPr>
        <a:xfrm rot="9000000">
          <a:off x="3138007" y="3734633"/>
          <a:ext cx="336317" cy="426071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3232143" y="3794623"/>
        <a:ext cx="235422" cy="255643"/>
      </dsp:txXfrm>
    </dsp:sp>
    <dsp:sp modelId="{17F48E84-8A30-4C69-A9D5-A20A4E7E57D7}">
      <dsp:nvSpPr>
        <dsp:cNvPr id="0" name=""/>
        <dsp:cNvSpPr/>
      </dsp:nvSpPr>
      <dsp:spPr>
        <a:xfrm>
          <a:off x="1845282" y="3795460"/>
          <a:ext cx="1262434" cy="1262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Agricultural Production</a:t>
          </a:r>
          <a:endParaRPr lang="en-US" sz="1600" kern="1200" dirty="0"/>
        </a:p>
      </dsp:txBody>
      <dsp:txXfrm>
        <a:off x="2030161" y="3980339"/>
        <a:ext cx="892676" cy="892676"/>
      </dsp:txXfrm>
    </dsp:sp>
    <dsp:sp modelId="{56722AA0-E89A-4F50-88AA-FE16C1E4C0CB}">
      <dsp:nvSpPr>
        <dsp:cNvPr id="0" name=""/>
        <dsp:cNvSpPr/>
      </dsp:nvSpPr>
      <dsp:spPr>
        <a:xfrm rot="12600000">
          <a:off x="1495160" y="3744152"/>
          <a:ext cx="336317" cy="426071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1589296" y="3854590"/>
        <a:ext cx="235422" cy="255643"/>
      </dsp:txXfrm>
    </dsp:sp>
    <dsp:sp modelId="{94BC8974-95B1-4883-B24D-8A6C2E8300C8}">
      <dsp:nvSpPr>
        <dsp:cNvPr id="0" name=""/>
        <dsp:cNvSpPr/>
      </dsp:nvSpPr>
      <dsp:spPr>
        <a:xfrm>
          <a:off x="202435" y="2846962"/>
          <a:ext cx="1262434" cy="1262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Education</a:t>
          </a:r>
          <a:endParaRPr lang="en-US" sz="1600" kern="1200" dirty="0"/>
        </a:p>
      </dsp:txBody>
      <dsp:txXfrm>
        <a:off x="387314" y="3031841"/>
        <a:ext cx="892676" cy="892676"/>
      </dsp:txXfrm>
    </dsp:sp>
    <dsp:sp modelId="{3FD7D8DC-3CB5-432F-B3E4-A421E864BAB8}">
      <dsp:nvSpPr>
        <dsp:cNvPr id="0" name=""/>
        <dsp:cNvSpPr/>
      </dsp:nvSpPr>
      <dsp:spPr>
        <a:xfrm rot="16200000">
          <a:off x="665493" y="2326164"/>
          <a:ext cx="336317" cy="426071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715941" y="2461826"/>
        <a:ext cx="235422" cy="255643"/>
      </dsp:txXfrm>
    </dsp:sp>
    <dsp:sp modelId="{92F59C3F-F797-41E8-A351-D02EA241CDE5}">
      <dsp:nvSpPr>
        <dsp:cNvPr id="0" name=""/>
        <dsp:cNvSpPr/>
      </dsp:nvSpPr>
      <dsp:spPr>
        <a:xfrm>
          <a:off x="202435" y="949965"/>
          <a:ext cx="1262434" cy="1262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</a:t>
          </a:r>
          <a:endParaRPr lang="en-US" sz="1600" kern="1200" dirty="0"/>
        </a:p>
      </dsp:txBody>
      <dsp:txXfrm>
        <a:off x="387314" y="1134844"/>
        <a:ext cx="892676" cy="892676"/>
      </dsp:txXfrm>
    </dsp:sp>
    <dsp:sp modelId="{95B54E92-67D5-4E88-989C-A944C86E086C}">
      <dsp:nvSpPr>
        <dsp:cNvPr id="0" name=""/>
        <dsp:cNvSpPr/>
      </dsp:nvSpPr>
      <dsp:spPr>
        <a:xfrm rot="19800000">
          <a:off x="1478674" y="898657"/>
          <a:ext cx="336317" cy="426071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485433" y="1009095"/>
        <a:ext cx="235422" cy="255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DB400697-7F9A-428C-A034-541CA8AF0B5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73A12F5A-0FF5-4BD3-A10D-C3313BFD6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6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BDA4CBEC-ADE8-47E0-ACD5-E2599D2338FD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50985D42-87D4-433E-9F26-6F460C9E4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3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95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76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97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1FF56-EC5F-40A5-A174-3AA1BB32470C}" type="slidenum">
              <a:rPr lang="en-US"/>
              <a:pPr/>
              <a:t>12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86FC94-06E1-4B0C-94FE-49ADAD6BB69E}" type="slidenum">
              <a:rPr lang="en-US"/>
              <a:pPr/>
              <a:t>13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Presented at AAPG National Conference, Houston, TX June 14th, 2011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34C68-FE8F-4754-82BE-0DBB7346E6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0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AE7675-F118-48F0-9B1D-316E28662469}" type="slidenum">
              <a:rPr lang="en-US"/>
              <a:pPr/>
              <a:t>15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B0B4B8-6A49-4492-AE71-96BD6859AE7B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38244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/>
              <a:t>Presented at AAPG National Conference, Houston, TX June 14th, 2011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47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88315-72C7-4204-A424-37E739593F3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88315-72C7-4204-A424-37E739593F3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6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5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88315-72C7-4204-A424-37E739593F3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66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88315-72C7-4204-A424-37E739593F3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64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88315-72C7-4204-A424-37E739593F3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21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88315-72C7-4204-A424-37E739593F3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9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34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1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C441A-7089-4D46-B9F6-364F9EFDE7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50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59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57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98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1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C441A-7089-4D46-B9F6-364F9EFDE7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57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6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48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5D42-87D4-433E-9F26-6F460C9E45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85831"/>
            <a:ext cx="28956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Bruce L. Cutright, Bureau of Economic Geology, University of Texas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72BA6B-ABA7-4784-A8D0-93A5EC5179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7FC06AB-8F4C-4ADD-B446-A0FB9A50D153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4272BA6B-ABA7-4784-A8D0-93A5EC51793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Conventional and “Unconventional” Geothermal Resources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spc="300" dirty="0" smtClean="0"/>
              <a:t>GEOTHERMAL OPPORTUNITIES </a:t>
            </a:r>
            <a:r>
              <a:rPr lang="en-US" spc="300" dirty="0">
                <a:latin typeface="Cambria" pitchFamily="18" charset="0"/>
              </a:rPr>
              <a:t>&amp;</a:t>
            </a:r>
            <a:r>
              <a:rPr lang="en-US" spc="300" dirty="0" smtClean="0"/>
              <a:t> CHALLENGES IN Latin AMERICA</a:t>
            </a:r>
            <a:endParaRPr lang="en-US" spc="3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502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Bruce L. Cutright, Bureau of Economic Geology, University of Texas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8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" y="2438400"/>
            <a:ext cx="909867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87362"/>
          </a:xfrm>
        </p:spPr>
        <p:txBody>
          <a:bodyPr/>
          <a:lstStyle/>
          <a:p>
            <a:pPr algn="ctr"/>
            <a:r>
              <a:rPr lang="en-US" sz="2000" spc="300" dirty="0">
                <a:solidFill>
                  <a:srgbClr val="FFFFFF"/>
                </a:solidFill>
                <a:latin typeface="Cambria" pitchFamily="18" charset="0"/>
              </a:rPr>
              <a:t>GEOTHERMAL OPPORTUNITIES &amp; CHALLENGES IN CENTRAL AMERICA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Cambria" pitchFamily="18" charset="0"/>
              </a:rPr>
              <a:t>Can Geothermal Energy effectively compete with natural gas?</a:t>
            </a:r>
          </a:p>
          <a:p>
            <a:pPr lvl="1"/>
            <a:r>
              <a:rPr lang="en-US" sz="1800" dirty="0" smtClean="0">
                <a:latin typeface="Cambria" pitchFamily="18" charset="0"/>
              </a:rPr>
              <a:t>Volatility in Natural Gas Pricing is the best argument for Geothermal</a:t>
            </a:r>
            <a:endParaRPr lang="en-US" sz="1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2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i="1" spc="200" dirty="0" smtClean="0">
                <a:solidFill>
                  <a:schemeClr val="tx1"/>
                </a:solidFill>
                <a:latin typeface="Arial Black" pitchFamily="34" charset="0"/>
              </a:rPr>
              <a:t>New Technology</a:t>
            </a:r>
          </a:p>
          <a:p>
            <a:r>
              <a:rPr lang="en-US" sz="2800" i="1" spc="200" dirty="0" smtClean="0">
                <a:solidFill>
                  <a:schemeClr val="tx1"/>
                </a:solidFill>
                <a:latin typeface="Arial Black" pitchFamily="34" charset="0"/>
              </a:rPr>
              <a:t>Resource Magnitude</a:t>
            </a:r>
          </a:p>
          <a:p>
            <a:r>
              <a:rPr lang="en-US" sz="2800" i="1" spc="200" dirty="0" smtClean="0">
                <a:solidFill>
                  <a:schemeClr val="tx1"/>
                </a:solidFill>
                <a:latin typeface="Arial Black" pitchFamily="34" charset="0"/>
              </a:rPr>
              <a:t>Energy Economics</a:t>
            </a:r>
            <a:endParaRPr lang="en-US" sz="2800" i="1" spc="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Geothermal Opportunities and Challenges in Central America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" y="-783"/>
            <a:ext cx="9143994" cy="685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57800"/>
            <a:ext cx="3736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96364" y="0"/>
            <a:ext cx="8305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</a:rPr>
              <a:t>Central American subduction </a:t>
            </a:r>
            <a:r>
              <a:rPr lang="en-US" sz="3200" dirty="0" smtClean="0">
                <a:latin typeface="Times New Roman" pitchFamily="18" charset="0"/>
              </a:rPr>
              <a:t>zones  &amp; volcanoes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810000" y="5410200"/>
            <a:ext cx="172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latin typeface="Times New Roman" pitchFamily="18" charset="0"/>
              </a:rPr>
              <a:t>Funk et al., 2009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0130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398" r="2740" b="1016"/>
          <a:stretch>
            <a:fillRect/>
          </a:stretch>
        </p:blipFill>
        <p:spPr bwMode="auto">
          <a:xfrm>
            <a:off x="3657600" y="1676400"/>
            <a:ext cx="533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705600" y="6308725"/>
            <a:ext cx="2286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Slide courtesy of Paul Mann</a:t>
            </a:r>
          </a:p>
          <a:p>
            <a:pPr>
              <a:spcBef>
                <a:spcPct val="50000"/>
              </a:spcBef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35138" y="0"/>
            <a:ext cx="6032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</a:rPr>
              <a:t>Tectonic setting of Central America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04800" y="6324600"/>
            <a:ext cx="450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latin typeface="Times New Roman" pitchFamily="18" charset="0"/>
              </a:rPr>
              <a:t>Funk et al., 2009.  Slide courtesy of Paul Mann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09613"/>
            <a:ext cx="8382000" cy="56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9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729DE-6328-41FD-8F5E-1D96CBF88F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5750"/>
            <a:ext cx="8669337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971800" y="1219200"/>
            <a:ext cx="18288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371951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44575"/>
            <a:ext cx="48768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2400" dirty="0"/>
              <a:t>Geothermal Resource Potential in </a:t>
            </a:r>
            <a:r>
              <a:rPr lang="en-US" sz="2400" dirty="0" smtClean="0"/>
              <a:t>Central America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267200" y="3657600"/>
            <a:ext cx="3657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Sedimentary Basins in Central and South America, that are both potential petroleum provinces and targets for geothermal energy development.</a:t>
            </a:r>
          </a:p>
        </p:txBody>
      </p:sp>
    </p:spTree>
    <p:extLst>
      <p:ext uri="{BB962C8B-B14F-4D97-AF65-F5344CB8AC3E}">
        <p14:creationId xmlns:p14="http://schemas.microsoft.com/office/powerpoint/2010/main" val="166624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934200" y="6096000"/>
            <a:ext cx="190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Illustration Courtesy </a:t>
            </a:r>
            <a:r>
              <a:rPr lang="en-US" dirty="0">
                <a:solidFill>
                  <a:schemeClr val="bg1"/>
                </a:solidFill>
              </a:rPr>
              <a:t>of STATOIL 2010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4724400"/>
            <a:ext cx="533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 is not necessary to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have magmatic hot spots,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 volcanic terrains to develop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geothermal energy.  Intelligent application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directional drilling and formation stimulation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 open hot, but low permeability formations to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geothermal energy production.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49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32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Amatitlan</a:t>
            </a:r>
            <a:r>
              <a:rPr lang="en-US" dirty="0" smtClean="0"/>
              <a:t> Power Plant, Guatemala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724399" y="1752600"/>
            <a:ext cx="4191001" cy="4190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52400" y="1190506"/>
            <a:ext cx="3810000" cy="5515094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4800" dirty="0"/>
          </a:p>
          <a:p>
            <a:pPr marL="342900" indent="-342900">
              <a:buFont typeface="Arial" pitchFamily="34" charset="0"/>
              <a:buChar char="•"/>
            </a:pPr>
            <a:endParaRPr lang="en-US" sz="48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4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</a:rPr>
              <a:t>Total Geothermal resource potential from 3,320 to 4,000 Mwe (Battocletti, 1999)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</a:rPr>
              <a:t>Today’s current technology can access up to 1,000 MW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</a:rPr>
              <a:t>Currently has 49.5MWe installed capacity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</a:rPr>
              <a:t>INDE holds exploration rights, exploration concession and power development are open to the private sector</a:t>
            </a:r>
          </a:p>
          <a:p>
            <a:r>
              <a:rPr lang="en-US" sz="4800" u="sng" dirty="0" smtClean="0">
                <a:solidFill>
                  <a:schemeClr val="tx1"/>
                </a:solidFill>
              </a:rPr>
              <a:t> Potential Geothermal Ares identified in Guatemala- </a:t>
            </a:r>
          </a:p>
          <a:p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      1. San Marcos </a:t>
            </a:r>
          </a:p>
          <a:p>
            <a:r>
              <a:rPr lang="en-US" sz="4800" dirty="0" smtClean="0">
                <a:solidFill>
                  <a:schemeClr val="tx1"/>
                </a:solidFill>
              </a:rPr>
              <a:t>         2. Zunil</a:t>
            </a:r>
          </a:p>
          <a:p>
            <a:r>
              <a:rPr lang="en-US" sz="4800" dirty="0" smtClean="0">
                <a:solidFill>
                  <a:schemeClr val="tx1"/>
                </a:solidFill>
              </a:rPr>
              <a:t>         3. Atitlan</a:t>
            </a:r>
          </a:p>
          <a:p>
            <a:r>
              <a:rPr lang="en-US" sz="4800" dirty="0" smtClean="0">
                <a:solidFill>
                  <a:schemeClr val="tx1"/>
                </a:solidFill>
              </a:rPr>
              <a:t>         4.Palencia</a:t>
            </a:r>
          </a:p>
          <a:p>
            <a:r>
              <a:rPr lang="en-US" sz="4800" dirty="0" smtClean="0">
                <a:solidFill>
                  <a:schemeClr val="tx1"/>
                </a:solidFill>
              </a:rPr>
              <a:t>         5. Amatitlan</a:t>
            </a:r>
          </a:p>
          <a:p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       </a:t>
            </a:r>
            <a:r>
              <a:rPr lang="en-US" sz="4800" dirty="0">
                <a:solidFill>
                  <a:schemeClr val="tx1"/>
                </a:solidFill>
              </a:rPr>
              <a:t>6</a:t>
            </a:r>
            <a:r>
              <a:rPr lang="en-US" sz="4800" dirty="0" smtClean="0">
                <a:solidFill>
                  <a:schemeClr val="tx1"/>
                </a:solidFill>
              </a:rPr>
              <a:t>. Tecuamburro </a:t>
            </a:r>
          </a:p>
          <a:p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       7. Motagua</a:t>
            </a:r>
          </a:p>
          <a:p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       8. Ayarza</a:t>
            </a:r>
          </a:p>
          <a:p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       9. Retana</a:t>
            </a:r>
          </a:p>
          <a:p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      10. Ixepeque-Ipala</a:t>
            </a:r>
          </a:p>
          <a:p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      11. Los Achiotes</a:t>
            </a:r>
          </a:p>
          <a:p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      12. Moyura </a:t>
            </a:r>
          </a:p>
          <a:p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      13. Totonicapan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49221" y="419219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GUATEMALA GEOTHERMAL POTENTIAL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399"/>
            <a:ext cx="5181600" cy="5223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010150" y="2552699"/>
            <a:ext cx="3352800" cy="692497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Production in place</a:t>
            </a:r>
          </a:p>
          <a:p>
            <a:r>
              <a:rPr lang="en-US" sz="1300" dirty="0" smtClean="0"/>
              <a:t>Surface and Drilling Exploration Completed </a:t>
            </a:r>
          </a:p>
          <a:p>
            <a:r>
              <a:rPr lang="en-US" sz="1300" dirty="0" smtClean="0"/>
              <a:t>Surface exploration only</a:t>
            </a:r>
            <a:endParaRPr lang="en-US" sz="1300" dirty="0"/>
          </a:p>
        </p:txBody>
      </p:sp>
      <p:sp>
        <p:nvSpPr>
          <p:cNvPr id="14" name="Oval 13"/>
          <p:cNvSpPr/>
          <p:nvPr/>
        </p:nvSpPr>
        <p:spPr>
          <a:xfrm>
            <a:off x="4800600" y="2628900"/>
            <a:ext cx="121920" cy="76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794884" y="2857499"/>
            <a:ext cx="127635" cy="95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94885" y="3048000"/>
            <a:ext cx="118872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96" y="6610350"/>
            <a:ext cx="29908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1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3562"/>
          </a:xfrm>
        </p:spPr>
        <p:txBody>
          <a:bodyPr/>
          <a:lstStyle/>
          <a:p>
            <a:pPr algn="ctr"/>
            <a:r>
              <a:rPr lang="en-US" sz="2000" dirty="0" smtClean="0"/>
              <a:t>Costa Rica Geothermal Potential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35814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400" dirty="0"/>
          </a:p>
          <a:p>
            <a:pPr marL="0" indent="0">
              <a:buNone/>
            </a:pPr>
            <a:r>
              <a:rPr lang="en-US" sz="1400" b="1" u="sng" dirty="0" smtClean="0"/>
              <a:t>Potential </a:t>
            </a:r>
            <a:endParaRPr lang="en-US" sz="1400" b="1" u="sng" dirty="0"/>
          </a:p>
          <a:p>
            <a:r>
              <a:rPr lang="en-US" sz="1600" dirty="0"/>
              <a:t>High Enthalpy </a:t>
            </a:r>
          </a:p>
          <a:p>
            <a:r>
              <a:rPr lang="en-US" sz="1600" dirty="0" smtClean="0"/>
              <a:t>High Permeability (Borinquen Field)</a:t>
            </a:r>
          </a:p>
          <a:p>
            <a:r>
              <a:rPr lang="en-US" sz="1600" dirty="0" smtClean="0"/>
              <a:t>163 MW of installed capacity from geothermal plants</a:t>
            </a:r>
          </a:p>
          <a:p>
            <a:r>
              <a:rPr lang="en-US" sz="1600" b="1" u="sng" dirty="0" smtClean="0"/>
              <a:t>Limitation</a:t>
            </a:r>
            <a:endParaRPr lang="en-US" sz="1600" b="1" u="sng" dirty="0"/>
          </a:p>
          <a:p>
            <a:r>
              <a:rPr lang="en-US" sz="1600" dirty="0"/>
              <a:t>Many geothermal identified </a:t>
            </a:r>
            <a:r>
              <a:rPr lang="en-US" sz="1600" dirty="0" smtClean="0"/>
              <a:t>regions </a:t>
            </a:r>
            <a:r>
              <a:rPr lang="en-US" sz="1600" dirty="0"/>
              <a:t>are bounded within National </a:t>
            </a:r>
            <a:r>
              <a:rPr lang="en-US" sz="1600" dirty="0" smtClean="0"/>
              <a:t>parks. </a:t>
            </a:r>
            <a:r>
              <a:rPr lang="en-US" sz="1600" dirty="0"/>
              <a:t>An example is the Rincón de la Vieja volcano located within the boundaries of Rincon de la Vieja National Park, thus preventing further studies of geothermal energy potential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57325"/>
            <a:ext cx="500062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9" y="4829175"/>
            <a:ext cx="14954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4" y="5368129"/>
            <a:ext cx="326707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4270437" y="5486400"/>
            <a:ext cx="121920" cy="76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67580" y="5653085"/>
            <a:ext cx="127635" cy="95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6055" y="5800725"/>
            <a:ext cx="118872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Figures\renewable-tax-oreg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2"/>
            <a:ext cx="2197649" cy="17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Figures\Laurel River D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92" y="3048002"/>
            <a:ext cx="2665168" cy="177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46" y="304051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99" y="10887"/>
            <a:ext cx="3874747" cy="302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7887"/>
            <a:ext cx="48768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7"/>
            <a:ext cx="4395299" cy="302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5867400"/>
            <a:ext cx="308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have choices, each with advantages and disadvantages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El-Salvador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4320" y="1676400"/>
            <a:ext cx="3810000" cy="48307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600" b="1" u="sng" dirty="0" smtClean="0"/>
              <a:t>Opportunities</a:t>
            </a:r>
          </a:p>
          <a:p>
            <a:r>
              <a:rPr lang="en-US" sz="1600" dirty="0" smtClean="0"/>
              <a:t>El-Salvador has produced electricity from geothermal plants since the 70’s, large data/research and drilled wells sites already exit in areas of high geothermal potential</a:t>
            </a:r>
          </a:p>
          <a:p>
            <a:r>
              <a:rPr lang="en-US" sz="1600" dirty="0" smtClean="0"/>
              <a:t>Electricity sector privatize in late 1990, private investors welcomed, fully competitive</a:t>
            </a:r>
          </a:p>
          <a:p>
            <a:endParaRPr lang="en-US" sz="1400" dirty="0"/>
          </a:p>
          <a:p>
            <a:pPr marL="0" indent="0" algn="ctr">
              <a:buNone/>
            </a:pPr>
            <a:endParaRPr lang="en-US" sz="1600" b="1" u="sng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4831262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20" y="1333500"/>
            <a:ext cx="169098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54873" y="3058671"/>
            <a:ext cx="3269162" cy="630942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   </a:t>
            </a:r>
            <a:r>
              <a:rPr lang="en-US" sz="1100" dirty="0" smtClean="0"/>
              <a:t>Production in place</a:t>
            </a:r>
          </a:p>
          <a:p>
            <a:r>
              <a:rPr lang="en-US" sz="1100" dirty="0" smtClean="0"/>
              <a:t>   Surface and Drilling Exploration Complete</a:t>
            </a:r>
          </a:p>
          <a:p>
            <a:r>
              <a:rPr lang="en-US" sz="1100" dirty="0" smtClean="0"/>
              <a:t>   Surface exploration only</a:t>
            </a:r>
            <a:endParaRPr lang="en-US" sz="1100" dirty="0"/>
          </a:p>
        </p:txBody>
      </p:sp>
      <p:sp>
        <p:nvSpPr>
          <p:cNvPr id="11" name="Oval 10"/>
          <p:cNvSpPr/>
          <p:nvPr/>
        </p:nvSpPr>
        <p:spPr>
          <a:xfrm>
            <a:off x="5700755" y="3313986"/>
            <a:ext cx="127635" cy="95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12164" y="3152775"/>
            <a:ext cx="121920" cy="76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0499" y="3505200"/>
            <a:ext cx="118872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59" y="5791200"/>
            <a:ext cx="29908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6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Honduras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4114800" cy="48768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u="sng" dirty="0" smtClean="0"/>
              <a:t>Opportunities</a:t>
            </a:r>
          </a:p>
          <a:p>
            <a:r>
              <a:rPr lang="en-US" sz="1600" dirty="0" smtClean="0"/>
              <a:t>At least 7 regions in Honduras have been identified to have high temperatures within easy drilling depths</a:t>
            </a:r>
          </a:p>
          <a:p>
            <a:r>
              <a:rPr lang="en-US" sz="1600" dirty="0"/>
              <a:t> </a:t>
            </a:r>
            <a:r>
              <a:rPr lang="en-US" sz="1600" dirty="0" err="1" smtClean="0"/>
              <a:t>Plantanares</a:t>
            </a:r>
            <a:r>
              <a:rPr lang="en-US" sz="1600" dirty="0"/>
              <a:t> </a:t>
            </a:r>
            <a:r>
              <a:rPr lang="en-US" sz="1600" dirty="0" smtClean="0"/>
              <a:t>has the highest potential by far with a projected 35-50 Mwe yet no geothermal plant at the present time.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495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2362200"/>
            <a:ext cx="15144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5962650"/>
            <a:ext cx="29908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34075" y="3800475"/>
            <a:ext cx="3048000" cy="630942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0"/>
            <a:r>
              <a:rPr lang="en-US" sz="1300" dirty="0" smtClean="0">
                <a:solidFill>
                  <a:srgbClr val="000000"/>
                </a:solidFill>
              </a:rPr>
              <a:t>    </a:t>
            </a:r>
            <a:r>
              <a:rPr lang="en-US" sz="1100" dirty="0">
                <a:solidFill>
                  <a:srgbClr val="000000"/>
                </a:solidFill>
              </a:rPr>
              <a:t>Production in place</a:t>
            </a:r>
          </a:p>
          <a:p>
            <a:pPr lvl="0"/>
            <a:r>
              <a:rPr lang="en-US" sz="1100" dirty="0">
                <a:solidFill>
                  <a:srgbClr val="000000"/>
                </a:solidFill>
              </a:rPr>
              <a:t>   </a:t>
            </a:r>
            <a:r>
              <a:rPr lang="en-US" sz="1100" dirty="0" smtClean="0">
                <a:solidFill>
                  <a:srgbClr val="000000"/>
                </a:solidFill>
              </a:rPr>
              <a:t>  Surface </a:t>
            </a:r>
            <a:r>
              <a:rPr lang="en-US" sz="1100" dirty="0">
                <a:solidFill>
                  <a:srgbClr val="000000"/>
                </a:solidFill>
              </a:rPr>
              <a:t>and Drilling Exploration Complete</a:t>
            </a:r>
          </a:p>
          <a:p>
            <a:pPr lvl="0"/>
            <a:r>
              <a:rPr lang="en-US" sz="1100" dirty="0">
                <a:solidFill>
                  <a:srgbClr val="000000"/>
                </a:solidFill>
              </a:rPr>
              <a:t>   </a:t>
            </a:r>
            <a:r>
              <a:rPr lang="en-US" sz="1100" dirty="0" smtClean="0">
                <a:solidFill>
                  <a:srgbClr val="000000"/>
                </a:solidFill>
              </a:rPr>
              <a:t>  Surface </a:t>
            </a:r>
            <a:r>
              <a:rPr lang="en-US" sz="1100" dirty="0">
                <a:solidFill>
                  <a:srgbClr val="000000"/>
                </a:solidFill>
              </a:rPr>
              <a:t>exploration only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033135" y="3924300"/>
            <a:ext cx="121920" cy="76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33135" y="4068321"/>
            <a:ext cx="127635" cy="95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33135" y="4267200"/>
            <a:ext cx="118872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1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Panama Geothermal Potential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518314"/>
            <a:ext cx="3931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First Exploration 1970, many hot springs and fumaroles however, most are not hot enough to generate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Baru_Colorado (24 MW estimated)</a:t>
            </a:r>
            <a:endParaRPr lang="en-US" sz="16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/>
              <a:t>Valle de </a:t>
            </a:r>
            <a:r>
              <a:rPr lang="en-US" sz="1600" dirty="0" smtClean="0"/>
              <a:t>Anton  (18MW)</a:t>
            </a:r>
            <a:endParaRPr lang="en-US" sz="16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/>
              <a:t>Chitre de </a:t>
            </a:r>
            <a:r>
              <a:rPr lang="en-US" sz="1600" dirty="0" err="1" smtClean="0"/>
              <a:t>Calobre</a:t>
            </a:r>
            <a:r>
              <a:rPr lang="en-US" sz="1600" dirty="0" smtClean="0"/>
              <a:t> </a:t>
            </a:r>
            <a:endParaRPr lang="en-US" sz="16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Tonosi</a:t>
            </a:r>
            <a:endParaRPr lang="en-US" sz="16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/>
              <a:t>Coiba </a:t>
            </a:r>
            <a:r>
              <a:rPr lang="en-US" sz="1600" dirty="0" smtClean="0"/>
              <a:t>Island</a:t>
            </a:r>
            <a:endParaRPr lang="en-US" sz="1600" dirty="0"/>
          </a:p>
        </p:txBody>
      </p:sp>
      <p:sp>
        <p:nvSpPr>
          <p:cNvPr id="9" name="Right Brace 8"/>
          <p:cNvSpPr/>
          <p:nvPr/>
        </p:nvSpPr>
        <p:spPr>
          <a:xfrm>
            <a:off x="1828800" y="2590800"/>
            <a:ext cx="152400" cy="407732"/>
          </a:xfrm>
          <a:prstGeom prst="rightBrace">
            <a:avLst/>
          </a:prstGeom>
          <a:noFill/>
          <a:ln w="15875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20" y="1379539"/>
            <a:ext cx="4792663" cy="369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38" y="4376474"/>
            <a:ext cx="326707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5658038" y="4468286"/>
            <a:ext cx="121920" cy="76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38800" y="4656137"/>
            <a:ext cx="127635" cy="95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50987" y="4800600"/>
            <a:ext cx="118872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38" y="3623999"/>
            <a:ext cx="15525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6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199" y="1143000"/>
            <a:ext cx="3590925" cy="4287043"/>
          </a:xfrm>
        </p:spPr>
        <p:txBody>
          <a:bodyPr>
            <a:normAutofit/>
          </a:bodyPr>
          <a:lstStyle/>
          <a:p>
            <a:r>
              <a:rPr lang="en-US" sz="1600" b="1" u="sng" dirty="0" smtClean="0"/>
              <a:t>Potential </a:t>
            </a:r>
            <a:endParaRPr lang="en-US" sz="1600" b="1" u="sng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Energy demand is great- from 1993-1998 demand for energy grew by 28.7%, a projected 5.74% annual increase is expected (United Nation, 2005)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Public and Private ownership is offered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87 MW of installed capacity from geothermal plant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457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Nicaragua</a:t>
            </a:r>
            <a:r>
              <a:rPr lang="en-US" sz="3600" b="1" dirty="0" smtClean="0">
                <a:solidFill>
                  <a:schemeClr val="accent3"/>
                </a:solidFill>
              </a:rPr>
              <a:t> </a:t>
            </a:r>
            <a:endParaRPr lang="en-US" sz="3600" b="1" dirty="0">
              <a:solidFill>
                <a:schemeClr val="accent3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62050"/>
            <a:ext cx="51117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4768850"/>
            <a:ext cx="1487487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5126037"/>
            <a:ext cx="326707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4116514" y="5203825"/>
            <a:ext cx="121920" cy="76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10418" y="5382418"/>
            <a:ext cx="127635" cy="95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114800" y="5562600"/>
            <a:ext cx="118872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7845061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Geothermal Resource Potential in Latin America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1800" i="1" dirty="0">
                <a:latin typeface="Cambria" pitchFamily="18" charset="0"/>
              </a:rPr>
              <a:t>The Impact of Transformational Technologies in Assessing Geothermal Energy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What can we expect the impact to be from a new assessment of extractable geothermal resources in Central and South America?</a:t>
            </a:r>
          </a:p>
          <a:p>
            <a:endParaRPr lang="en-US" sz="2400" dirty="0"/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714" name="Text Box 874"/>
          <p:cNvSpPr txBox="1">
            <a:spLocks noChangeArrowheads="1"/>
          </p:cNvSpPr>
          <p:nvPr/>
        </p:nvSpPr>
        <p:spPr bwMode="auto">
          <a:xfrm>
            <a:off x="1143000" y="5562600"/>
            <a:ext cx="6477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Modified after Sandia Labs, 2007. MIT 2007. Petty and </a:t>
            </a:r>
            <a:r>
              <a:rPr lang="en-US" sz="1000" dirty="0" err="1"/>
              <a:t>Porro</a:t>
            </a:r>
            <a:r>
              <a:rPr lang="en-US" sz="1000" dirty="0"/>
              <a:t>, NREL, 2007. USGS Cir 1249, 2003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63592" name="Group 1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234325"/>
              </p:ext>
            </p:extLst>
          </p:nvPr>
        </p:nvGraphicFramePr>
        <p:xfrm>
          <a:off x="914400" y="2971800"/>
          <a:ext cx="6827838" cy="2104074"/>
        </p:xfrm>
        <a:graphic>
          <a:graphicData uri="http://schemas.openxmlformats.org/drawingml/2006/table">
            <a:tbl>
              <a:tblPr/>
              <a:tblGrid>
                <a:gridCol w="1349375"/>
                <a:gridCol w="1193800"/>
                <a:gridCol w="1092200"/>
                <a:gridCol w="750888"/>
                <a:gridCol w="847725"/>
                <a:gridCol w="796925"/>
                <a:gridCol w="7969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Capacity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in MWe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Installed Capacity, 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Thermal and Electric (2004)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from Existing Magmatic Zones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Magmatic Zones including Pull-Apart Zones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(unexplored areas)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Deep Sedimentary Basins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Similar to Northern Gulf of Mexico</a:t>
                      </a: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Central America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850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19,720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39,440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98,600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98,600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197,200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South America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210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14,660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29,320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73,300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73,300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146,600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34,380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68,760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171,900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171,900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343,800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1219200"/>
            <a:ext cx="38862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Economic Growth and Development is linked to:</a:t>
            </a:r>
          </a:p>
          <a:p>
            <a:pPr lvl="1"/>
            <a:r>
              <a:rPr lang="en-US" dirty="0" smtClean="0"/>
              <a:t>Available energy supply and per capita energy consumption</a:t>
            </a:r>
          </a:p>
          <a:p>
            <a:pPr lvl="1"/>
            <a:r>
              <a:rPr lang="en-US" dirty="0" smtClean="0"/>
              <a:t>Abundant (high quality) water supply for municipal, agricultural, industrial, energy production and Human Health</a:t>
            </a:r>
          </a:p>
          <a:p>
            <a:pPr lvl="1"/>
            <a:r>
              <a:rPr lang="en-US" dirty="0" smtClean="0"/>
              <a:t>Reliable infrastructure to produce and distribute Water, Energy, Food, resulting in</a:t>
            </a:r>
          </a:p>
          <a:p>
            <a:pPr lvl="1"/>
            <a:r>
              <a:rPr lang="en-US" dirty="0" smtClean="0"/>
              <a:t>Improved education, health, well-being, and political stability.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957978737"/>
              </p:ext>
            </p:extLst>
          </p:nvPr>
        </p:nvGraphicFramePr>
        <p:xfrm>
          <a:off x="4038600" y="1066800"/>
          <a:ext cx="4953000" cy="50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[Energy] Opportunities and Challenges in Central America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2971800"/>
            <a:ext cx="1676400" cy="1169551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Dynamic, Expanding Economy;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Food and Energy Independence;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Political Stability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8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7276"/>
            <a:ext cx="7391400" cy="6854107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14400" y="5303520"/>
            <a:ext cx="37338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Thank you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Bruce L. Cutright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Bureau of Economic Geology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Jackson School of Geosciences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University of Texas </a:t>
            </a:r>
          </a:p>
        </p:txBody>
      </p:sp>
    </p:spTree>
    <p:extLst>
      <p:ext uri="{BB962C8B-B14F-4D97-AF65-F5344CB8AC3E}">
        <p14:creationId xmlns:p14="http://schemas.microsoft.com/office/powerpoint/2010/main" val="33197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639762"/>
          </a:xfrm>
        </p:spPr>
        <p:txBody>
          <a:bodyPr/>
          <a:lstStyle/>
          <a:p>
            <a:pPr algn="ctr"/>
            <a:r>
              <a:rPr lang="en-US" sz="2000" spc="250" dirty="0"/>
              <a:t>GEOTHERMAL OPPORTUNITIES </a:t>
            </a:r>
            <a:r>
              <a:rPr lang="en-US" sz="2000" spc="250" dirty="0">
                <a:latin typeface="Cambria" pitchFamily="18" charset="0"/>
              </a:rPr>
              <a:t>&amp;</a:t>
            </a:r>
            <a:r>
              <a:rPr lang="en-US" sz="2000" spc="250" dirty="0"/>
              <a:t> CHALLENGES IN Latin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Answers First:</a:t>
            </a:r>
          </a:p>
          <a:p>
            <a:endParaRPr lang="en-US" sz="2400" dirty="0"/>
          </a:p>
          <a:p>
            <a:pPr lvl="1"/>
            <a:r>
              <a:rPr lang="en-US" sz="2400" dirty="0" smtClean="0"/>
              <a:t>Availability</a:t>
            </a:r>
          </a:p>
          <a:p>
            <a:pPr lvl="1"/>
            <a:r>
              <a:rPr lang="en-US" sz="2400" dirty="0" smtClean="0"/>
              <a:t>Land Use</a:t>
            </a:r>
          </a:p>
          <a:p>
            <a:pPr lvl="1"/>
            <a:r>
              <a:rPr lang="en-US" sz="2400" dirty="0" smtClean="0"/>
              <a:t>Water Use</a:t>
            </a:r>
          </a:p>
          <a:p>
            <a:pPr lvl="1"/>
            <a:r>
              <a:rPr lang="en-US" sz="2400" dirty="0" smtClean="0"/>
              <a:t>Carbon Dioxide Burden</a:t>
            </a:r>
          </a:p>
          <a:p>
            <a:pPr lvl="1"/>
            <a:r>
              <a:rPr lang="en-US" sz="2400" dirty="0" smtClean="0"/>
              <a:t>Costs of Construction and Operation</a:t>
            </a:r>
          </a:p>
          <a:p>
            <a:pPr lvl="1"/>
            <a:r>
              <a:rPr lang="en-US" sz="2400" dirty="0" smtClean="0"/>
              <a:t>Magnitude of the developable resource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99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97708"/>
            <a:ext cx="7543800" cy="54729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639762"/>
          </a:xfrm>
        </p:spPr>
        <p:txBody>
          <a:bodyPr/>
          <a:lstStyle/>
          <a:p>
            <a:pPr algn="ctr"/>
            <a:r>
              <a:rPr lang="en-US" sz="2000" spc="250" dirty="0"/>
              <a:t>GEOTHERMAL OPPORTUNITIES </a:t>
            </a:r>
            <a:r>
              <a:rPr lang="en-US" sz="2000" spc="250" dirty="0">
                <a:latin typeface="Cambria" pitchFamily="18" charset="0"/>
              </a:rPr>
              <a:t>&amp;</a:t>
            </a:r>
            <a:r>
              <a:rPr lang="en-US" sz="2000" spc="250" dirty="0"/>
              <a:t> CHALLENGES IN Latin AMERICA</a:t>
            </a:r>
          </a:p>
        </p:txBody>
      </p:sp>
    </p:spTree>
    <p:extLst>
      <p:ext uri="{BB962C8B-B14F-4D97-AF65-F5344CB8AC3E}">
        <p14:creationId xmlns:p14="http://schemas.microsoft.com/office/powerpoint/2010/main" val="64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92162"/>
          </a:xfrm>
        </p:spPr>
        <p:txBody>
          <a:bodyPr/>
          <a:lstStyle/>
          <a:p>
            <a:pPr algn="ctr"/>
            <a:r>
              <a:rPr lang="en-US" sz="1800" spc="300" dirty="0">
                <a:latin typeface="Cambria" pitchFamily="18" charset="0"/>
              </a:rPr>
              <a:t>GEOTHERMAL OPPORTUNITIES &amp; CHALLENGES IN </a:t>
            </a:r>
            <a:r>
              <a:rPr lang="en-US" sz="1800" spc="300" dirty="0" smtClean="0">
                <a:latin typeface="Cambria" pitchFamily="18" charset="0"/>
              </a:rPr>
              <a:t>Latin </a:t>
            </a:r>
            <a:r>
              <a:rPr lang="en-US" sz="1800" spc="300" dirty="0">
                <a:latin typeface="Cambria" pitchFamily="18" charset="0"/>
              </a:rPr>
              <a:t>AMERICA</a:t>
            </a:r>
            <a:endParaRPr lang="en-US" sz="1800" i="1" dirty="0"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0772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40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3562"/>
          </a:xfrm>
        </p:spPr>
        <p:txBody>
          <a:bodyPr/>
          <a:lstStyle/>
          <a:p>
            <a:pPr algn="ctr"/>
            <a:r>
              <a:rPr lang="en-US" sz="1800" spc="300" dirty="0">
                <a:solidFill>
                  <a:srgbClr val="FFFFFF"/>
                </a:solidFill>
                <a:latin typeface="Cambria" pitchFamily="18" charset="0"/>
              </a:rPr>
              <a:t>GEOTHERMAL OPPORTUNITIES &amp; CHALLENGES IN Latin AMERICA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4" y="1524000"/>
            <a:ext cx="734282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15962"/>
          </a:xfrm>
        </p:spPr>
        <p:txBody>
          <a:bodyPr/>
          <a:lstStyle/>
          <a:p>
            <a:pPr algn="ctr"/>
            <a:r>
              <a:rPr lang="en-US" sz="2000" spc="300" dirty="0">
                <a:latin typeface="Cambria" pitchFamily="18" charset="0"/>
              </a:rPr>
              <a:t>GEOTHERMAL OPPORTUNITIES &amp; CHALLENGES IN Latin AMERICA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243171"/>
            <a:ext cx="7696201" cy="558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9762"/>
          </a:xfrm>
        </p:spPr>
        <p:txBody>
          <a:bodyPr/>
          <a:lstStyle/>
          <a:p>
            <a:pPr algn="ctr"/>
            <a:r>
              <a:rPr lang="en-US" sz="2000" spc="300" dirty="0">
                <a:latin typeface="Cambria" pitchFamily="18" charset="0"/>
              </a:rPr>
              <a:t>GEOTHERMAL OPPORTUNITIES &amp; CHALLENGES IN Latin AMERICA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0" y="1110344"/>
            <a:ext cx="7924800" cy="574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639762"/>
          </a:xfrm>
        </p:spPr>
        <p:txBody>
          <a:bodyPr/>
          <a:lstStyle/>
          <a:p>
            <a:pPr algn="ctr"/>
            <a:r>
              <a:rPr lang="en-US" sz="2000" spc="300" dirty="0" smtClean="0">
                <a:latin typeface="Cambria" pitchFamily="18" charset="0"/>
              </a:rPr>
              <a:t>Why not mine heat, instead of mining coal, Oil or natural gas to produce heat?</a:t>
            </a:r>
            <a:endParaRPr lang="en-US" sz="2000" spc="3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Focus on Geothermal Opportunities and Challenges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/>
              <a:t>Challenges: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dirty="0" smtClean="0"/>
              <a:t>Under-utilized and poorly understood renewable energy resource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dirty="0" smtClean="0"/>
              <a:t>Less visible, and perceived to have a greater risk than Wind, Solar, or Biomass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dirty="0" smtClean="0"/>
              <a:t>Aggressive (future) challenge from plentiful natural gas, wind and solar</a:t>
            </a:r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3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24837</TotalTime>
  <Words>942</Words>
  <Application>Microsoft Office PowerPoint</Application>
  <PresentationFormat>On-screen Show (4:3)</PresentationFormat>
  <Paragraphs>211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Horizon</vt:lpstr>
      <vt:lpstr>GEOTHERMAL OPPORTUNITIES &amp; CHALLENGES IN Latin AMERICA</vt:lpstr>
      <vt:lpstr>PowerPoint Presentation</vt:lpstr>
      <vt:lpstr>GEOTHERMAL OPPORTUNITIES &amp; CHALLENGES IN Latin AMERICA</vt:lpstr>
      <vt:lpstr>GEOTHERMAL OPPORTUNITIES &amp; CHALLENGES IN Latin AMERICA</vt:lpstr>
      <vt:lpstr>GEOTHERMAL OPPORTUNITIES &amp; CHALLENGES IN Latin AMERICA</vt:lpstr>
      <vt:lpstr>GEOTHERMAL OPPORTUNITIES &amp; CHALLENGES IN Latin AMERICA</vt:lpstr>
      <vt:lpstr>GEOTHERMAL OPPORTUNITIES &amp; CHALLENGES IN Latin AMERICA</vt:lpstr>
      <vt:lpstr>GEOTHERMAL OPPORTUNITIES &amp; CHALLENGES IN Latin AMERICA</vt:lpstr>
      <vt:lpstr>Why not mine heat, instead of mining coal, Oil or natural gas to produce heat?</vt:lpstr>
      <vt:lpstr>GEOTHERMAL OPPORTUNITIES &amp; CHALLENGES IN CENTRAL AMERICA</vt:lpstr>
      <vt:lpstr>Geothermal Opportunities and Challenges in Central America</vt:lpstr>
      <vt:lpstr>PowerPoint Presentation</vt:lpstr>
      <vt:lpstr>PowerPoint Presentation</vt:lpstr>
      <vt:lpstr>PowerPoint Presentation</vt:lpstr>
      <vt:lpstr>Geothermal Resource Potential in Central America</vt:lpstr>
      <vt:lpstr>PowerPoint Presentation</vt:lpstr>
      <vt:lpstr>PowerPoint Presentation</vt:lpstr>
      <vt:lpstr>PowerPoint Presentation</vt:lpstr>
      <vt:lpstr>Costa Rica Geothermal Potential</vt:lpstr>
      <vt:lpstr>El-Salvador</vt:lpstr>
      <vt:lpstr>Honduras </vt:lpstr>
      <vt:lpstr>Panama Geothermal Potential</vt:lpstr>
      <vt:lpstr>PowerPoint Presentation</vt:lpstr>
      <vt:lpstr>PowerPoint Presentation</vt:lpstr>
      <vt:lpstr>PowerPoint Presentation</vt:lpstr>
      <vt:lpstr>Geothermal Resource Potential in Latin America  The Impact of Transformational Technologies in Assessing Geothermal Energy</vt:lpstr>
      <vt:lpstr>[Energy] Opportunities and Challenges in Central America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Geothermal Opportunities and Challenges in Central America</dc:title>
  <dc:creator>Bruce Cutright</dc:creator>
  <cp:lastModifiedBy>Bruce Cutright</cp:lastModifiedBy>
  <cp:revision>78</cp:revision>
  <cp:lastPrinted>2013-02-25T23:41:45Z</cp:lastPrinted>
  <dcterms:created xsi:type="dcterms:W3CDTF">2013-02-07T21:58:41Z</dcterms:created>
  <dcterms:modified xsi:type="dcterms:W3CDTF">2013-04-15T14:54:26Z</dcterms:modified>
</cp:coreProperties>
</file>